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Roboto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111332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32979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aaf2d80919_2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aaf2d80919_2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În realitate, sunt puţine cazurile în care o persoană aparţine unui singur tip de personalitate şi, respectiv, unui singur mediu de muncă. Cel mai adesea se întâlnesc combinaţii ale acestora.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31194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aaf2d80919_2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aaf2d80919_2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 dirty="0"/>
              <a:t>Fișa se trimite în classroom, făcând câte o copie fiecărui elev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31582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b758959a7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b758959a7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-RO" dirty="0"/>
              <a:t>Se poate crea o roată personalizată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46018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aaf2d80919_2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aaf2d80919_2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74157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af2d80919_2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af2d80919_2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300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aaf2d80919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aaf2d80919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9853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aaf2d80919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aaf2d80919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</a:t>
            </a:r>
            <a:r>
              <a:rPr lang="ro" dirty="0"/>
              <a:t>e face un chestionar google forms cu cele 4 intrebari si se trimite in classroom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1216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aaf2d80919_2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aaf2d80919_2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ro"/>
              <a:t>Discuții pe baza imaginii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ro"/>
              <a:t>link padlet/jamboard-pentru exprimarea opiniilor referitoare la cele 4 domenii din analiza SWOT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7919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aaf2d80919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aaf2d80919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7765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aaf2d80919_2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aaf2d80919_2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Fi</a:t>
            </a:r>
            <a:r>
              <a:rPr lang="ro-RO" dirty="0"/>
              <a:t>șa</a:t>
            </a:r>
            <a:r>
              <a:rPr lang="ro" dirty="0"/>
              <a:t> se trimite in classroom, facând o copie fiecărui elev, pentru a o putea completa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02731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af2d80919_2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aaf2d80919_2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 dirty="0"/>
              <a:t>Se impart elevi in 2 grupe care lucrează pe un jamboard cu 2 pagini unde se scriu opiniile despre oportunități și amenințări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36129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aaf2d80919_2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aaf2d80919_2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3411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aaf2d80919_2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aaf2d80919_2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9562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o/resource/9719263/planificarea-carierei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ituracorint.ro/media/attachment/file/m/a/manualconsiliere8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onsilieresiorientare.ro/teoria-lui-holland-ipoteze-si-date-empiric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Qn3rwLgCpEwljOq6zdoLVWxdTsRLTU__q0YLN3thN_A/edit?usp=sharin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4713424" cy="49701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13716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Planificarea carierei</a:t>
            </a:r>
            <a:endParaRPr b="1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598100" y="2715940"/>
            <a:ext cx="8222100" cy="9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5029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dirigenție clasa a VIII-a </a:t>
            </a:r>
            <a:endParaRPr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prof. Daniela Bratu</a:t>
            </a:r>
            <a:endParaRPr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Tipuri de personalitate (continuare)</a:t>
            </a:r>
            <a:endParaRPr/>
          </a:p>
        </p:txBody>
      </p:sp>
      <p:pic>
        <p:nvPicPr>
          <p:cNvPr id="145" name="Google Shape;14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250" y="1129675"/>
            <a:ext cx="8061851" cy="391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Tipuri de personalitate-joc</a:t>
            </a:r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 sz="2456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Identifică cele șase tipuri de personalitate, pe baza cardurilor ce conțin caracteristicile lor mai importante.</a:t>
            </a:r>
            <a:endParaRPr sz="2456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o-RO" sz="2456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Fișa 2-Carduri de personalitate-in classroom pt fiecare elev</a:t>
            </a:r>
            <a:endParaRPr sz="2456"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954"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954"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152" name="Google Shape;15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375" y="555600"/>
            <a:ext cx="3124200" cy="322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>
            <a:spLocks noGrp="1"/>
          </p:cNvSpPr>
          <p:nvPr>
            <p:ph type="title"/>
          </p:nvPr>
        </p:nvSpPr>
        <p:spPr>
          <a:xfrm>
            <a:off x="2569525" y="545075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Roata tipurilor de personalitate</a:t>
            </a:r>
            <a:endParaRPr/>
          </a:p>
        </p:txBody>
      </p:sp>
      <p:sp>
        <p:nvSpPr>
          <p:cNvPr id="158" name="Google Shape;158;p24"/>
          <p:cNvSpPr txBox="1">
            <a:spLocks noGrp="1"/>
          </p:cNvSpPr>
          <p:nvPr>
            <p:ph type="body" idx="1"/>
          </p:nvPr>
        </p:nvSpPr>
        <p:spPr>
          <a:xfrm>
            <a:off x="311700" y="1465800"/>
            <a:ext cx="41787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 sz="1800" u="sng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https://wordwall.net/ro/resource/9719263/planificarea-carierei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59" name="Google Shape;15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4775" y="910001"/>
            <a:ext cx="3897275" cy="352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4350" y="794000"/>
            <a:ext cx="4898375" cy="371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Bibliografie</a:t>
            </a:r>
            <a:endParaRPr/>
          </a:p>
        </p:txBody>
      </p:sp>
      <p:sp>
        <p:nvSpPr>
          <p:cNvPr id="170" name="Google Shape;170;p2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Prezentarea este realizată pe baza lecțiilor 1 si 2 ale capitolului ,,Managementul carierei”  din manualul pentru cl. a VIII-a ,,Consiliere și dezvoltare personală” , Ed. Corint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ro" u="sng">
                <a:solidFill>
                  <a:schemeClr val="hlink"/>
                </a:solidFill>
                <a:hlinkClick r:id="rId3"/>
              </a:rPr>
              <a:t>https://www.edituracorint.ro/media/attachment/file/m/a/manualconsiliere8.pdf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o" u="sng">
                <a:solidFill>
                  <a:schemeClr val="hlink"/>
                </a:solidFill>
                <a:hlinkClick r:id="rId4"/>
              </a:rPr>
              <a:t>http://consilieresiorientare.ro/teoria-lui-holland-ipoteze-si-date-empirice/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Bagajul meu de călătorie spre viitoarea carieră</a:t>
            </a:r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ro"/>
              <a:t>Oamenii își aleg </a:t>
            </a:r>
            <a:r>
              <a:rPr lang="ro" b="1"/>
              <a:t>profesia</a:t>
            </a:r>
            <a:r>
              <a:rPr lang="ro"/>
              <a:t> din diverse motive: sunt pasionați de un anumit </a:t>
            </a:r>
            <a:endParaRPr/>
          </a:p>
          <a:p>
            <a:pPr marL="0" lvl="0" indent="0" algn="l" rtl="0">
              <a:spcBef>
                <a:spcPts val="100"/>
              </a:spcBef>
              <a:spcAft>
                <a:spcPts val="0"/>
              </a:spcAft>
              <a:buNone/>
            </a:pPr>
            <a:r>
              <a:rPr lang="ro"/>
              <a:t>domeniu, este o tradiție de familie, e o meserie căutată pe piața muncii, le-au spus prietenii ce li s-ar potrivi mai bine etc. Vor constata însă pe parcurs faptul că decizia de carieră le va marca întreaga existență–le va modela fundamental comportamentul, obiceiurile, relațiile cu ceilalți. </a:t>
            </a:r>
            <a:endParaRPr/>
          </a:p>
          <a:p>
            <a:pPr marL="457200" lvl="0" indent="-342900" algn="l" rtl="0">
              <a:spcBef>
                <a:spcPts val="100"/>
              </a:spcBef>
              <a:spcAft>
                <a:spcPts val="0"/>
              </a:spcAft>
              <a:buSzPts val="1800"/>
              <a:buChar char="❖"/>
            </a:pPr>
            <a:r>
              <a:rPr lang="ro"/>
              <a:t> </a:t>
            </a:r>
            <a:r>
              <a:rPr lang="ro" b="1"/>
              <a:t>Profesia</a:t>
            </a:r>
            <a:r>
              <a:rPr lang="ro"/>
              <a:t> aleasă ar fi bine să fie în concordanță cu cine suntem cu adevărat, </a:t>
            </a:r>
            <a:endParaRPr/>
          </a:p>
          <a:p>
            <a:pPr marL="0" lvl="0" indent="0" algn="l" rtl="0">
              <a:spcBef>
                <a:spcPts val="100"/>
              </a:spcBef>
              <a:spcAft>
                <a:spcPts val="100"/>
              </a:spcAft>
              <a:buNone/>
            </a:pPr>
            <a:r>
              <a:rPr lang="ro"/>
              <a:t>să fie în armonie cu cele mai profunde abilități, interese și valori ale noastre. A alege o profesie care nu se potriveşte trăsăturilor, intereselor, aptitudinilor, valorilor noastre e ca şi cum ne-am reflecta într-o oglindă care ne deformează imaginea de sine. Însă e posibil ca într-o zi aceasta să se spargă şi să genereze stări de anxietate, de îndoială faţă de propria persoană şi chiar faţă de ceilalţi.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>
            <a:spLocks noGrp="1"/>
          </p:cNvSpPr>
          <p:nvPr>
            <p:ph type="title"/>
          </p:nvPr>
        </p:nvSpPr>
        <p:spPr>
          <a:xfrm>
            <a:off x="311700" y="269350"/>
            <a:ext cx="8520600" cy="90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,,Autocunoașterea” sau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 ,,Să ne cumpărăm o oglindă bună” </a:t>
            </a:r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o" b="1"/>
              <a:t>Ce ştiu şi pot să fac bine? </a:t>
            </a:r>
            <a:r>
              <a:rPr lang="ro"/>
              <a:t>Răspunsurile te vor ajuta să identifici acele cunoştinţe și abilităţi care vor reprezenta „piatra de temelie” în obținerea de performanțe în profesia dorită.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o" b="1"/>
              <a:t>Ce aş dori, ce mi-ar plăcea să fac?</a:t>
            </a:r>
            <a:r>
              <a:rPr lang="ro"/>
              <a:t> Răspunsurile te vor conduce spre cele mai autentice dorințe, interese, aspiraţii, referitoare la viitoarea carieră.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o" b="1"/>
              <a:t>Ce este important pentru mine? </a:t>
            </a:r>
            <a:r>
              <a:rPr lang="ro"/>
              <a:t>Răspunsurile vor reliefa sistemul tău de valori, care trebuie să concorde cu mediul profesional în care vei lucra.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o" b="1"/>
              <a:t>Cum sunt? </a:t>
            </a:r>
            <a:r>
              <a:rPr lang="ro"/>
              <a:t>Această întrebare îți va permite să reflectezi asupra trăsăturilor de personalitate care se doresc a fi în armonie cu profesia visată.</a:t>
            </a:r>
            <a:endParaRPr/>
          </a:p>
        </p:txBody>
      </p:sp>
      <p:pic>
        <p:nvPicPr>
          <p:cNvPr id="100" name="Google Shape;10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721275"/>
            <a:ext cx="2343623" cy="26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Analiza SWOT</a:t>
            </a:r>
            <a:endParaRPr/>
          </a:p>
        </p:txBody>
      </p:sp>
      <p:sp>
        <p:nvSpPr>
          <p:cNvPr id="106" name="Google Shape;106;p16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❖"/>
            </a:pPr>
            <a:r>
              <a:rPr lang="ro" sz="2800">
                <a:solidFill>
                  <a:srgbClr val="980000"/>
                </a:solidFill>
              </a:rPr>
              <a:t>S</a:t>
            </a:r>
            <a:r>
              <a:rPr lang="ro" sz="2800"/>
              <a:t>trenghts</a:t>
            </a:r>
            <a:endParaRPr sz="2800"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❖"/>
            </a:pPr>
            <a:r>
              <a:rPr lang="ro" sz="2800">
                <a:solidFill>
                  <a:srgbClr val="980000"/>
                </a:solidFill>
              </a:rPr>
              <a:t>O</a:t>
            </a:r>
            <a:r>
              <a:rPr lang="ro" sz="2800"/>
              <a:t>pportunities</a:t>
            </a:r>
            <a:endParaRPr sz="2800"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❖"/>
            </a:pPr>
            <a:r>
              <a:rPr lang="ro" sz="2800">
                <a:solidFill>
                  <a:srgbClr val="980000"/>
                </a:solidFill>
              </a:rPr>
              <a:t>W</a:t>
            </a:r>
            <a:r>
              <a:rPr lang="ro" sz="2800"/>
              <a:t>eaknesses</a:t>
            </a:r>
            <a:endParaRPr sz="2800"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❖"/>
            </a:pPr>
            <a:r>
              <a:rPr lang="ro" sz="2800">
                <a:solidFill>
                  <a:srgbClr val="980000"/>
                </a:solidFill>
              </a:rPr>
              <a:t>T</a:t>
            </a:r>
            <a:r>
              <a:rPr lang="ro" sz="2800"/>
              <a:t>hreats</a:t>
            </a:r>
            <a:endParaRPr sz="2800"/>
          </a:p>
        </p:txBody>
      </p:sp>
      <p:pic>
        <p:nvPicPr>
          <p:cNvPr id="107" name="Google Shape;10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1400" y="681996"/>
            <a:ext cx="3721550" cy="35939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>
            <a:spLocks noGrp="1"/>
          </p:cNvSpPr>
          <p:nvPr>
            <p:ph type="title"/>
          </p:nvPr>
        </p:nvSpPr>
        <p:spPr>
          <a:xfrm>
            <a:off x="311700" y="133675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Analiza SWOT</a:t>
            </a:r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1"/>
          </p:nvPr>
        </p:nvSpPr>
        <p:spPr>
          <a:xfrm>
            <a:off x="311700" y="889374"/>
            <a:ext cx="2808000" cy="3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 sz="1600"/>
              <a:t>NU căuta justificări atunci când îți găsești puncte slabe, limite, ci luptă să le corectezi! </a:t>
            </a:r>
            <a:endParaRPr sz="1600"/>
          </a:p>
          <a:p>
            <a:pPr marL="0" lvl="0" indent="0" algn="just" rtl="0">
              <a:spcBef>
                <a:spcPts val="100"/>
              </a:spcBef>
              <a:spcAft>
                <a:spcPts val="0"/>
              </a:spcAft>
              <a:buNone/>
            </a:pPr>
            <a:r>
              <a:rPr lang="ro" sz="1600"/>
              <a:t>NU căuta justificări atunci când te confrunți cu diverse amenințări; înfruntă-le cu mult curaj și încearcă să le depășești!  </a:t>
            </a:r>
            <a:endParaRPr sz="1600"/>
          </a:p>
          <a:p>
            <a:pPr marL="0" lvl="0" indent="0" algn="just" rtl="0">
              <a:spcBef>
                <a:spcPts val="100"/>
              </a:spcBef>
              <a:spcAft>
                <a:spcPts val="100"/>
              </a:spcAft>
              <a:buNone/>
            </a:pPr>
            <a:r>
              <a:rPr lang="ro" sz="1600"/>
              <a:t>NU căuta justificări atunci când ai în față oportunități; ieși din zona ta de confort și valorifică-le! </a:t>
            </a:r>
            <a:endParaRPr sz="1600"/>
          </a:p>
        </p:txBody>
      </p:sp>
      <p:pic>
        <p:nvPicPr>
          <p:cNvPr id="114" name="Google Shape;11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5325" y="701325"/>
            <a:ext cx="5574001" cy="386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Analiza SWOT personală-cheia unei alegeri conștiente</a:t>
            </a:r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o" u="sng" dirty="0">
                <a:solidFill>
                  <a:schemeClr val="hlink"/>
                </a:solidFill>
                <a:hlinkClick r:id="rId3"/>
              </a:rPr>
              <a:t>Fișa 1 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o" u="sng" dirty="0">
                <a:solidFill>
                  <a:schemeClr val="hlink"/>
                </a:solidFill>
                <a:hlinkClick r:id="rId3"/>
              </a:rPr>
              <a:t>Analiza SWOT personală</a:t>
            </a:r>
            <a:r>
              <a:rPr lang="ro" u="sng" dirty="0">
                <a:solidFill>
                  <a:schemeClr val="hlink"/>
                </a:solidFill>
              </a:rPr>
              <a:t>-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o" u="sng" dirty="0">
                <a:solidFill>
                  <a:schemeClr val="hlink"/>
                </a:solidFill>
              </a:rPr>
              <a:t>se trimite în classroom 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60E3F2-622A-448A-84AD-F40485DA58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958" y="973659"/>
            <a:ext cx="4212342" cy="385143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Cuceririle de azi</a:t>
            </a:r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17182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3408"/>
              <a:buChar char="❖"/>
            </a:pPr>
            <a:r>
              <a:rPr lang="ro" dirty="0"/>
              <a:t> </a:t>
            </a:r>
            <a:r>
              <a:rPr lang="ro" sz="2158" dirty="0">
                <a:solidFill>
                  <a:srgbClr val="000000"/>
                </a:solidFill>
              </a:rPr>
              <a:t>Ce oportunități de care nu erai conștient ai aflat? Cum le poți valorifica în planul tău de carieră? </a:t>
            </a:r>
            <a:endParaRPr sz="2158" dirty="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158" dirty="0">
              <a:solidFill>
                <a:srgbClr val="000000"/>
              </a:solidFill>
            </a:endParaRPr>
          </a:p>
          <a:p>
            <a:pPr marL="457200" lvl="0" indent="-334803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❖"/>
            </a:pPr>
            <a:r>
              <a:rPr lang="ro" sz="2158" dirty="0">
                <a:solidFill>
                  <a:srgbClr val="000000"/>
                </a:solidFill>
              </a:rPr>
              <a:t>Ce amenințări de care nu erai conștient ai aflat? Cum le poți contracara influențele negative?</a:t>
            </a:r>
            <a:endParaRPr sz="2158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9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o-RO" sz="1900" dirty="0">
                <a:solidFill>
                  <a:srgbClr val="000000"/>
                </a:solidFill>
              </a:rPr>
              <a:t>Jamboard cu 2 pagini-pentru lucru pe grupe</a:t>
            </a:r>
            <a:endParaRPr sz="1900" dirty="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9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Teoria lui Holland-Radarul meu vocațional</a:t>
            </a:r>
            <a:endParaRPr/>
          </a:p>
        </p:txBody>
      </p:sp>
      <p:sp>
        <p:nvSpPr>
          <p:cNvPr id="132" name="Google Shape;132;p20"/>
          <p:cNvSpPr txBox="1">
            <a:spLocks noGrp="1"/>
          </p:cNvSpPr>
          <p:nvPr>
            <p:ph type="body" idx="1"/>
          </p:nvPr>
        </p:nvSpPr>
        <p:spPr>
          <a:xfrm>
            <a:off x="311700" y="954350"/>
            <a:ext cx="8520600" cy="36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 </a:t>
            </a:r>
            <a:r>
              <a:rPr lang="ro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„vocaţie” vine din latinescul vocare, care înseamnă „chemare”.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500" y="1557125"/>
            <a:ext cx="8408800" cy="305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D0D0"/>
            </a:gs>
            <a:gs pos="100000">
              <a:srgbClr val="D96868"/>
            </a:gs>
          </a:gsLst>
          <a:lin ang="5400012" scaled="0"/>
        </a:gra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Cele șase tipuri de pesonalitate-teoria lui Holland</a:t>
            </a:r>
            <a:endParaRPr/>
          </a:p>
        </p:txBody>
      </p:sp>
      <p:pic>
        <p:nvPicPr>
          <p:cNvPr id="139" name="Google Shape;13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751" y="1306051"/>
            <a:ext cx="8065325" cy="345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700</Words>
  <Application>Microsoft Office PowerPoint</Application>
  <PresentationFormat>On-screen Show (16:9)</PresentationFormat>
  <Paragraphs>56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Times New Roman</vt:lpstr>
      <vt:lpstr>Arial</vt:lpstr>
      <vt:lpstr>Roboto</vt:lpstr>
      <vt:lpstr>Geometric</vt:lpstr>
      <vt:lpstr>           Planificarea carierei</vt:lpstr>
      <vt:lpstr>Bagajul meu de călătorie spre viitoarea carieră</vt:lpstr>
      <vt:lpstr>,,Autocunoașterea” sau  ,,Să ne cumpărăm o oglindă bună” </vt:lpstr>
      <vt:lpstr>Analiza SWOT</vt:lpstr>
      <vt:lpstr>Analiza SWOT</vt:lpstr>
      <vt:lpstr>Analiza SWOT personală-cheia unei alegeri conștiente</vt:lpstr>
      <vt:lpstr>Cuceririle de azi</vt:lpstr>
      <vt:lpstr>Teoria lui Holland-Radarul meu vocațional</vt:lpstr>
      <vt:lpstr>Cele șase tipuri de pesonalitate-teoria lui Holland</vt:lpstr>
      <vt:lpstr>Tipuri de personalitate (continuare)</vt:lpstr>
      <vt:lpstr>Tipuri de personalitate-joc</vt:lpstr>
      <vt:lpstr>Roata tipurilor de personalitate</vt:lpstr>
      <vt:lpstr>PowerPoint Presentation</vt:lpstr>
      <vt:lpstr>Bibliografie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Planificarea carierei</dc:title>
  <cp:lastModifiedBy>Bratu Dana</cp:lastModifiedBy>
  <cp:revision>7</cp:revision>
  <dcterms:modified xsi:type="dcterms:W3CDTF">2021-02-01T12:14:33Z</dcterms:modified>
</cp:coreProperties>
</file>